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4019" r:id="rId2"/>
    <p:sldMasterId id="2147484049" r:id="rId3"/>
    <p:sldMasterId id="2147484067" r:id="rId4"/>
    <p:sldMasterId id="2147484109" r:id="rId5"/>
    <p:sldMasterId id="2147484121" r:id="rId6"/>
    <p:sldMasterId id="2147484133" r:id="rId7"/>
    <p:sldMasterId id="2147484151" r:id="rId8"/>
    <p:sldMasterId id="2147484169" r:id="rId9"/>
  </p:sldMasterIdLst>
  <p:sldIdLst>
    <p:sldId id="256" r:id="rId10"/>
    <p:sldId id="257" r:id="rId11"/>
    <p:sldId id="258" r:id="rId12"/>
    <p:sldId id="259" r:id="rId13"/>
    <p:sldId id="264" r:id="rId14"/>
    <p:sldId id="261" r:id="rId15"/>
    <p:sldId id="274" r:id="rId16"/>
    <p:sldId id="272" r:id="rId17"/>
    <p:sldId id="273" r:id="rId18"/>
    <p:sldId id="275" r:id="rId19"/>
    <p:sldId id="281" r:id="rId20"/>
    <p:sldId id="276" r:id="rId21"/>
    <p:sldId id="277" r:id="rId22"/>
    <p:sldId id="278" r:id="rId23"/>
    <p:sldId id="279" r:id="rId24"/>
    <p:sldId id="280" r:id="rId25"/>
    <p:sldId id="282" r:id="rId26"/>
    <p:sldId id="26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mudul Hasan" initials="MH" lastIdx="0" clrIdx="0">
    <p:extLst>
      <p:ext uri="{19B8F6BF-5375-455C-9EA6-DF929625EA0E}">
        <p15:presenceInfo xmlns:p15="http://schemas.microsoft.com/office/powerpoint/2012/main" userId="b796b9ef5acc45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00CC"/>
    <a:srgbClr val="FF00FF"/>
    <a:srgbClr val="C4D7CE"/>
    <a:srgbClr val="FFFF00"/>
    <a:srgbClr val="F8FAF2"/>
    <a:srgbClr val="800080"/>
    <a:srgbClr val="FF5050"/>
    <a:srgbClr val="66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3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3.jpe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9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17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684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303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182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58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486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0849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20041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68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387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70005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523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0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719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741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535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368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724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0966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644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37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240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7410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477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971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7894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947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722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724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208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10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3897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71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684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085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178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1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63624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41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189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005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25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30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8972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5588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2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89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172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5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92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67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02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08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29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486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85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84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43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68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4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79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24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22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89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19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68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02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39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37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328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6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81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41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40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87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70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837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08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183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1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985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546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09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11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59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138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774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0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360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66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9227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8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120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401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345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4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074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63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999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270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841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9520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1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32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54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152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218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166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691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802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882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30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399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779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677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061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3189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878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03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993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898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085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880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013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6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3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004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528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6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1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8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34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78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  <p:sldLayoutId id="2147484164" r:id="rId13"/>
    <p:sldLayoutId id="2147484165" r:id="rId14"/>
    <p:sldLayoutId id="2147484166" r:id="rId15"/>
    <p:sldLayoutId id="2147484167" r:id="rId16"/>
    <p:sldLayoutId id="2147484168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3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  <a:effectLst>
            <a:glow>
              <a:schemeClr val="accent1">
                <a:alpha val="11000"/>
              </a:schemeClr>
            </a:glo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0840" y="4677668"/>
            <a:ext cx="4015740" cy="1494531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12000" b="1" cap="all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2000" b="1" cap="all" dirty="0">
              <a:ln w="0"/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794510" y="4273302"/>
            <a:ext cx="5554980" cy="808731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0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আজকের পাঠে </a:t>
            </a:r>
            <a:r>
              <a:rPr lang="en-US" sz="40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তোমাদেরকে</a:t>
            </a:r>
            <a:endParaRPr lang="en-US" sz="40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668012"/>
            <a:ext cx="2514600" cy="3046988"/>
          </a:xfrm>
          <a:prstGeom prst="rect">
            <a:avLst/>
          </a:prstGeom>
          <a:solidFill>
            <a:srgbClr val="F8FAF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/>
              </a:rPr>
              <a:t>ভোর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হলো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দোর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খোল</a:t>
            </a:r>
            <a:endParaRPr lang="en-US" sz="2400" dirty="0" smtClean="0">
              <a:latin typeface="NikoshBAN"/>
            </a:endParaRPr>
          </a:p>
          <a:p>
            <a:r>
              <a:rPr lang="en-US" sz="2400" dirty="0" err="1" smtClean="0">
                <a:latin typeface="NikoshBAN"/>
              </a:rPr>
              <a:t>খুকুমণি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ওঠ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রে</a:t>
            </a:r>
            <a:r>
              <a:rPr lang="en-US" sz="2400" dirty="0" smtClean="0">
                <a:latin typeface="NikoshBAN"/>
              </a:rPr>
              <a:t>,</a:t>
            </a:r>
          </a:p>
          <a:p>
            <a:r>
              <a:rPr lang="en-US" sz="2400" dirty="0" smtClean="0">
                <a:latin typeface="NikoshBAN"/>
              </a:rPr>
              <a:t>ঐ </a:t>
            </a:r>
            <a:r>
              <a:rPr lang="en-US" sz="2400" dirty="0" err="1" smtClean="0">
                <a:latin typeface="NikoshBAN"/>
              </a:rPr>
              <a:t>ডাকে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জুঁই-শাখে</a:t>
            </a:r>
            <a:endParaRPr lang="en-US" sz="2400" dirty="0" smtClean="0">
              <a:latin typeface="NikoshBAN"/>
            </a:endParaRPr>
          </a:p>
          <a:p>
            <a:r>
              <a:rPr lang="en-US" sz="2400" dirty="0" err="1" smtClean="0">
                <a:latin typeface="NikoshBAN"/>
              </a:rPr>
              <a:t>ফুল-খুকি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ছোট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রে</a:t>
            </a:r>
            <a:r>
              <a:rPr lang="en-US" sz="2400" dirty="0" smtClean="0">
                <a:latin typeface="NikoshBAN"/>
              </a:rPr>
              <a:t>।</a:t>
            </a:r>
          </a:p>
          <a:p>
            <a:r>
              <a:rPr lang="en-US" sz="2400" dirty="0" err="1" smtClean="0">
                <a:latin typeface="NikoshBAN"/>
              </a:rPr>
              <a:t>খুলি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হাল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তুলি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পাল</a:t>
            </a:r>
            <a:endParaRPr lang="en-US" sz="2400" dirty="0">
              <a:latin typeface="NikoshBAN"/>
            </a:endParaRPr>
          </a:p>
          <a:p>
            <a:r>
              <a:rPr lang="en-US" sz="2400" dirty="0" smtClean="0">
                <a:latin typeface="NikoshBAN"/>
              </a:rPr>
              <a:t>ঐ </a:t>
            </a:r>
            <a:r>
              <a:rPr lang="en-US" sz="2400" dirty="0" err="1" smtClean="0">
                <a:latin typeface="NikoshBAN"/>
              </a:rPr>
              <a:t>তরি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চলল</a:t>
            </a:r>
            <a:r>
              <a:rPr lang="en-US" sz="2400" dirty="0" smtClean="0">
                <a:latin typeface="NikoshBAN"/>
              </a:rPr>
              <a:t>,</a:t>
            </a:r>
          </a:p>
          <a:p>
            <a:r>
              <a:rPr lang="en-US" sz="2400" dirty="0" err="1" smtClean="0">
                <a:latin typeface="NikoshBAN"/>
              </a:rPr>
              <a:t>এইবার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এইবার</a:t>
            </a:r>
            <a:endParaRPr lang="en-US" sz="2400" dirty="0" smtClean="0">
              <a:latin typeface="NikoshBAN"/>
            </a:endParaRPr>
          </a:p>
          <a:p>
            <a:r>
              <a:rPr lang="en-US" sz="2400" dirty="0" err="1" smtClean="0">
                <a:latin typeface="NikoshBAN"/>
              </a:rPr>
              <a:t>খুকু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চোখ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খুলল</a:t>
            </a:r>
            <a:r>
              <a:rPr lang="en-US" sz="2400" dirty="0" smtClean="0">
                <a:latin typeface="NikoshBAN"/>
              </a:rPr>
              <a:t>।</a:t>
            </a:r>
            <a:endParaRPr lang="en-US" sz="2400" dirty="0">
              <a:latin typeface="NikoshB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50203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ছন্দে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ছন্দে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হাত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তালি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দিয়ে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কয়েকবার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আবৃত্তি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করে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শোনাব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।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শিক্ষার্থীরা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মনোযোগ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সহকারে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NikoshBAN"/>
              </a:rPr>
              <a:t>শুনবে</a:t>
            </a:r>
            <a:r>
              <a:rPr lang="en-US" sz="2400" b="1" dirty="0" smtClean="0">
                <a:solidFill>
                  <a:schemeClr val="bg1"/>
                </a:solidFill>
                <a:latin typeface="NikoshBAN"/>
              </a:rPr>
              <a:t>।</a:t>
            </a:r>
            <a:endParaRPr lang="bn-BD" sz="2400" b="1" dirty="0" smtClean="0">
              <a:solidFill>
                <a:schemeClr val="bg1"/>
              </a:solidFill>
              <a:latin typeface="NikoshB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r="7924"/>
          <a:stretch/>
        </p:blipFill>
        <p:spPr>
          <a:xfrm>
            <a:off x="3748996" y="2668012"/>
            <a:ext cx="4175804" cy="304698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4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0680" y="3330476"/>
            <a:ext cx="5836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প্রথম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সারির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চারজন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প্রথম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চারলাইন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তারপর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দ্বিতীয়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সারির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চারজনকে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পরের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চারলাইন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হাত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তালি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দিয়ে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আবৃত্তি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করাব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।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এভাবে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সবাইকে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দিয়ে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আবৃত্তি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NikoshBAN"/>
              </a:rPr>
              <a:t>করাব</a:t>
            </a:r>
            <a:r>
              <a:rPr lang="en-US" sz="3600" dirty="0" smtClean="0">
                <a:solidFill>
                  <a:srgbClr val="FFFF00"/>
                </a:solidFill>
                <a:latin typeface="NikoshBAN"/>
              </a:rPr>
              <a:t>।</a:t>
            </a:r>
            <a:endParaRPr lang="en-US" sz="3600" dirty="0">
              <a:solidFill>
                <a:srgbClr val="FFFF00"/>
              </a:solidFill>
              <a:latin typeface="NikoshB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1371600"/>
            <a:ext cx="617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এবার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শিক্ষার্থীরা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আমার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সাথে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সাথে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ছন্দে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ছন্দে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হাত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তালি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দিয়ে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শুদ্ধ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ও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প্রমিত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উচ্চারণে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আবৃত্তি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করবে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।</a:t>
            </a:r>
            <a:endParaRPr lang="en-US" sz="3600" dirty="0">
              <a:solidFill>
                <a:srgbClr val="FF00FF"/>
              </a:solidFill>
              <a:latin typeface="NikoshBAN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1219200" y="1493520"/>
            <a:ext cx="304800" cy="304800"/>
          </a:xfrm>
          <a:prstGeom prst="diamond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mond 4"/>
          <p:cNvSpPr/>
          <p:nvPr/>
        </p:nvSpPr>
        <p:spPr>
          <a:xfrm>
            <a:off x="1219200" y="3437156"/>
            <a:ext cx="304800" cy="304800"/>
          </a:xfrm>
          <a:prstGeom prst="diamond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679797"/>
            <a:ext cx="9144000" cy="14875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3219472"/>
            <a:ext cx="9144000" cy="1487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4760885"/>
            <a:ext cx="9144000" cy="1487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204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দরজ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r="28292"/>
          <a:stretch/>
        </p:blipFill>
        <p:spPr bwMode="auto">
          <a:xfrm>
            <a:off x="4050128" y="1751655"/>
            <a:ext cx="584389" cy="137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7184" y="2133431"/>
            <a:ext cx="115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NikoshBAN"/>
              </a:rPr>
              <a:t>দোর</a:t>
            </a:r>
            <a:endParaRPr lang="en-US" sz="3200" b="1" dirty="0">
              <a:solidFill>
                <a:srgbClr val="FF0000"/>
              </a:solidFill>
              <a:latin typeface="NikoshB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2556" y="3684034"/>
            <a:ext cx="163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NikoshBAN"/>
              </a:rPr>
              <a:t>জুঁই-শাখে</a:t>
            </a:r>
            <a:endParaRPr lang="en-US" sz="3200" b="1" dirty="0">
              <a:solidFill>
                <a:srgbClr val="FF0000"/>
              </a:solidFill>
              <a:latin typeface="NikoshB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9468" y="209642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NikoshBAN"/>
              </a:rPr>
              <a:t>দরজা</a:t>
            </a:r>
            <a:endParaRPr lang="en-US" sz="3200" dirty="0">
              <a:solidFill>
                <a:srgbClr val="7030A0"/>
              </a:solidFill>
              <a:latin typeface="NikoshB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9468" y="3626929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B050"/>
                </a:solidFill>
                <a:latin typeface="NikoshBAN"/>
              </a:rPr>
              <a:t>জুঁই</a:t>
            </a:r>
            <a:r>
              <a:rPr lang="en-US" sz="3200" dirty="0" smtClean="0">
                <a:solidFill>
                  <a:srgbClr val="00B05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NikoshBAN"/>
              </a:rPr>
              <a:t>ফুলের</a:t>
            </a:r>
            <a:r>
              <a:rPr lang="en-US" sz="3200" dirty="0" smtClean="0">
                <a:solidFill>
                  <a:srgbClr val="00B05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NikoshBAN"/>
              </a:rPr>
              <a:t>শাখায়</a:t>
            </a:r>
            <a:endParaRPr lang="en-US" sz="3200" dirty="0">
              <a:solidFill>
                <a:srgbClr val="00B050"/>
              </a:solidFill>
              <a:latin typeface="NikoshBAN"/>
            </a:endParaRPr>
          </a:p>
        </p:txBody>
      </p:sp>
      <p:pic>
        <p:nvPicPr>
          <p:cNvPr id="1026" name="Picture 2" descr="Image result for Jasm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05854" y="3420072"/>
            <a:ext cx="1472937" cy="110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17089" y="5160262"/>
            <a:ext cx="163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NikoshBAN"/>
              </a:rPr>
              <a:t>ফুল-খুকি</a:t>
            </a:r>
            <a:endParaRPr lang="en-US" sz="3200" b="1" dirty="0">
              <a:solidFill>
                <a:srgbClr val="FF0000"/>
              </a:solidFill>
              <a:latin typeface="NikoshB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9468" y="4857796"/>
            <a:ext cx="3102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দেখতে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সুন্দর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খুকি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।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খুকুমণিকে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ঘুম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থেকে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জাগার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জন্য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এমন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আদর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করে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ডাকা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/>
              </a:rPr>
              <a:t>হয়েছে</a:t>
            </a:r>
            <a:r>
              <a:rPr lang="en-US" sz="2400" dirty="0" smtClean="0">
                <a:solidFill>
                  <a:srgbClr val="FF0000"/>
                </a:solidFill>
                <a:latin typeface="NikoshBAN"/>
              </a:rPr>
              <a:t>।</a:t>
            </a:r>
            <a:endParaRPr lang="en-US" sz="2400" dirty="0">
              <a:solidFill>
                <a:srgbClr val="FF0000"/>
              </a:solidFill>
              <a:latin typeface="NikoshB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61170" y="700754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NikoshBAN"/>
              </a:rPr>
              <a:t>এখানে</a:t>
            </a:r>
            <a:r>
              <a:rPr lang="en-US" sz="32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NikoshBAN"/>
              </a:rPr>
              <a:t>বুঝানো</a:t>
            </a:r>
            <a:r>
              <a:rPr lang="en-US" sz="3200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NikoshBAN"/>
              </a:rPr>
              <a:t>হয়েছে</a:t>
            </a:r>
            <a:r>
              <a:rPr lang="en-US" sz="3200" dirty="0" smtClean="0">
                <a:solidFill>
                  <a:srgbClr val="FFFF00"/>
                </a:solidFill>
                <a:latin typeface="NikoshBAN"/>
              </a:rPr>
              <a:t>…</a:t>
            </a:r>
            <a:endParaRPr lang="en-US" sz="3200" dirty="0">
              <a:solidFill>
                <a:srgbClr val="FFFF00"/>
              </a:solidFill>
              <a:latin typeface="NikoshBAN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324983"/>
              </p:ext>
            </p:extLst>
          </p:nvPr>
        </p:nvGraphicFramePr>
        <p:xfrm>
          <a:off x="3519997" y="4949176"/>
          <a:ext cx="1644650" cy="1114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r:id="rId6" imgW="3898080" imgH="2640960" progId="">
                  <p:embed/>
                </p:oleObj>
              </mc:Choice>
              <mc:Fallback>
                <p:oleObj r:id="rId6" imgW="3898080" imgH="2640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19997" y="4949176"/>
                        <a:ext cx="1644650" cy="1114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49676" y="2133431"/>
            <a:ext cx="115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NikoshBAN"/>
              </a:rPr>
              <a:t>মানে</a:t>
            </a:r>
            <a:endParaRPr lang="en-US" sz="3200" b="1" dirty="0">
              <a:solidFill>
                <a:schemeClr val="bg2">
                  <a:lumMod val="60000"/>
                  <a:lumOff val="40000"/>
                </a:schemeClr>
              </a:solidFill>
              <a:latin typeface="NikoshB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9675" y="3700517"/>
            <a:ext cx="115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NikoshBAN"/>
              </a:rPr>
              <a:t>মানে</a:t>
            </a:r>
            <a:endParaRPr lang="en-US" sz="3200" b="1" dirty="0">
              <a:solidFill>
                <a:schemeClr val="bg2">
                  <a:lumMod val="60000"/>
                  <a:lumOff val="40000"/>
                </a:schemeClr>
              </a:solidFill>
              <a:latin typeface="NikoshB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47913" y="5162168"/>
            <a:ext cx="115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NikoshBAN"/>
              </a:rPr>
              <a:t>মানে</a:t>
            </a:r>
            <a:endParaRPr lang="en-US" sz="3200" b="1" dirty="0">
              <a:solidFill>
                <a:schemeClr val="bg2">
                  <a:lumMod val="60000"/>
                  <a:lumOff val="40000"/>
                </a:schemeClr>
              </a:solidFill>
              <a:latin typeface="NikoshBAN"/>
            </a:endParaRPr>
          </a:p>
        </p:txBody>
      </p:sp>
    </p:spTree>
    <p:extLst>
      <p:ext uri="{BB962C8B-B14F-4D97-AF65-F5344CB8AC3E}">
        <p14:creationId xmlns:p14="http://schemas.microsoft.com/office/powerpoint/2010/main" val="39831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" grpId="0"/>
      <p:bldP spid="4" grpId="0"/>
      <p:bldP spid="5" grpId="0"/>
      <p:bldP spid="5" grpId="1"/>
      <p:bldP spid="6" grpId="0"/>
      <p:bldP spid="6" grpId="1"/>
      <p:bldP spid="11" grpId="0"/>
      <p:bldP spid="12" grpId="0"/>
      <p:bldP spid="12" grpId="1"/>
      <p:bldP spid="13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23459"/>
            <a:ext cx="3124200" cy="30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733800" y="2286000"/>
            <a:ext cx="2209800" cy="2209800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27682" y="838200"/>
            <a:ext cx="4906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NikoshBAN"/>
              </a:rPr>
              <a:t>তরি</a:t>
            </a:r>
            <a:r>
              <a:rPr lang="en-US" sz="5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/>
              </a:rPr>
              <a:t>মানে</a:t>
            </a:r>
            <a:r>
              <a:rPr lang="en-US" sz="5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/>
              </a:rPr>
              <a:t>কি</a:t>
            </a:r>
            <a:r>
              <a:rPr lang="en-US" sz="54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/>
              </a:rPr>
              <a:t>জানো</a:t>
            </a:r>
            <a:r>
              <a:rPr lang="en-US" sz="5400" dirty="0" smtClean="0">
                <a:solidFill>
                  <a:srgbClr val="FF0000"/>
                </a:solidFill>
                <a:latin typeface="NikoshBAN"/>
              </a:rPr>
              <a:t>?</a:t>
            </a:r>
            <a:endParaRPr lang="en-US" sz="5400" dirty="0">
              <a:solidFill>
                <a:srgbClr val="FF0000"/>
              </a:solidFill>
              <a:latin typeface="NikoshB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9276" y="3048000"/>
            <a:ext cx="1601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NikoshBAN"/>
              </a:rPr>
              <a:t>নৌকা</a:t>
            </a:r>
            <a:endParaRPr lang="en-US" sz="5400" b="1" dirty="0">
              <a:solidFill>
                <a:srgbClr val="00B050"/>
              </a:solidFill>
              <a:latin typeface="NikoshB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7900" y="892165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/>
              </a:rPr>
              <a:t>বলতে</a:t>
            </a:r>
            <a:r>
              <a:rPr lang="en-US" sz="40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/>
              </a:rPr>
              <a:t>পারো</a:t>
            </a:r>
            <a:r>
              <a:rPr lang="en-US" sz="40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/>
              </a:rPr>
              <a:t>এখানে</a:t>
            </a:r>
            <a:r>
              <a:rPr lang="en-US" sz="40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/>
              </a:rPr>
              <a:t>নৌকার</a:t>
            </a:r>
            <a:r>
              <a:rPr lang="en-US" sz="40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/>
              </a:rPr>
              <a:t>পাল</a:t>
            </a:r>
            <a:r>
              <a:rPr lang="en-US" sz="40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/>
              </a:rPr>
              <a:t>কোনটা</a:t>
            </a:r>
            <a:r>
              <a:rPr lang="en-US" sz="4000" dirty="0" smtClean="0">
                <a:solidFill>
                  <a:srgbClr val="FF0000"/>
                </a:solidFill>
                <a:latin typeface="NikoshBAN"/>
              </a:rPr>
              <a:t>?</a:t>
            </a:r>
            <a:endParaRPr lang="en-US" sz="4000" dirty="0">
              <a:solidFill>
                <a:srgbClr val="FF0000"/>
              </a:solidFill>
              <a:latin typeface="NikoshBAN"/>
            </a:endParaRPr>
          </a:p>
        </p:txBody>
      </p:sp>
    </p:spTree>
    <p:extLst>
      <p:ext uri="{BB962C8B-B14F-4D97-AF65-F5344CB8AC3E}">
        <p14:creationId xmlns:p14="http://schemas.microsoft.com/office/powerpoint/2010/main" val="2168747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2" grpId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69" y="2020621"/>
            <a:ext cx="3124200" cy="30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2372"/>
            <a:ext cx="2337699" cy="229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86200" y="4267200"/>
            <a:ext cx="354787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997803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NikoshBAN"/>
              </a:rPr>
              <a:t>তোমরা</a:t>
            </a:r>
            <a:r>
              <a:rPr lang="en-US" sz="2400" dirty="0" smtClean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/>
              </a:rPr>
              <a:t>জানো</a:t>
            </a:r>
            <a:r>
              <a:rPr lang="en-US" sz="2400" dirty="0" smtClean="0">
                <a:solidFill>
                  <a:srgbClr val="002060"/>
                </a:solidFill>
                <a:latin typeface="NikoshBAN"/>
              </a:rPr>
              <a:t>,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NikoshBAN"/>
              </a:rPr>
              <a:t>ভোরবেলা</a:t>
            </a:r>
            <a:r>
              <a:rPr lang="en-US" sz="2400" dirty="0" smtClean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/>
              </a:rPr>
              <a:t>নৌকা</a:t>
            </a:r>
            <a:r>
              <a:rPr lang="en-US" sz="2400" dirty="0" smtClean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/>
              </a:rPr>
              <a:t>পাল</a:t>
            </a:r>
            <a:r>
              <a:rPr lang="en-US" sz="2400" dirty="0" smtClean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/>
              </a:rPr>
              <a:t>তুলে</a:t>
            </a:r>
            <a:r>
              <a:rPr lang="en-US" sz="2400" dirty="0" smtClean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/>
              </a:rPr>
              <a:t>কীভাবে</a:t>
            </a:r>
            <a:r>
              <a:rPr lang="en-US" sz="2400" dirty="0" smtClean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/>
              </a:rPr>
              <a:t>ছুটে</a:t>
            </a:r>
            <a:r>
              <a:rPr lang="en-US" sz="2400" dirty="0" smtClean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ikoshBAN"/>
              </a:rPr>
              <a:t>চলে</a:t>
            </a:r>
            <a:r>
              <a:rPr lang="en-US" sz="2400" dirty="0" smtClean="0">
                <a:solidFill>
                  <a:srgbClr val="002060"/>
                </a:solidFill>
                <a:latin typeface="NikoshBAN"/>
              </a:rPr>
              <a:t>?</a:t>
            </a:r>
            <a:endParaRPr lang="en-US" sz="2400" dirty="0">
              <a:solidFill>
                <a:srgbClr val="002060"/>
              </a:solidFill>
              <a:latin typeface="NikoshBAN"/>
            </a:endParaRPr>
          </a:p>
        </p:txBody>
      </p:sp>
      <p:sp>
        <p:nvSpPr>
          <p:cNvPr id="6" name="Quad Arrow Callout 5"/>
          <p:cNvSpPr/>
          <p:nvPr/>
        </p:nvSpPr>
        <p:spPr>
          <a:xfrm>
            <a:off x="1447800" y="1106001"/>
            <a:ext cx="609600" cy="604601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0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49 -0.00185 L 0.66649 -0.00208 C 0.66128 -0.00185 0.65086 -0.00208 0.646 -0.00277 C 0.64479 -0.003 0.64375 -0.003 0.64218 -0.003 C 0.63975 -0.00347 0.63437 -0.0037 0.63437 -0.00347 C 0.62257 -0.00347 0.61093 -0.00347 0.5993 -0.00347 C 0.59531 -0.00347 0.59392 -0.003 0.59114 -0.00277 C 0.58993 -0.00254 0.58836 -0.00254 0.58715 -0.00254 C 0.58541 -0.00231 0.58368 -0.00231 0.58194 -0.00208 C 0.58073 -0.00208 0.57934 -0.00185 0.5783 -0.00185 C 0.57621 -0.00138 0.57448 -0.00138 0.57274 -0.00138 C 0.57135 -0.00138 0.57031 -0.00115 0.56909 -0.00092 L 0.55833 -0.00069 C 0.54461 -0.00069 0.53142 -0.00069 0.51788 -0.00069 C 0.51146 -0.00092 0.5158 -0.00115 0.51111 -0.00185 C 0.50937 -0.00208 0.50781 -0.00208 0.5059 -0.00208 C 0.50399 -0.00231 0.50277 -0.00254 0.50069 -0.00277 C 0.49757 -0.003 0.49496 -0.003 0.49166 -0.003 C 0.48993 -0.00347 0.48854 -0.00347 0.48784 -0.00347 C 0.48593 -0.00347 0.48437 -0.00347 0.48246 -0.0037 C 0.48073 -0.0037 0.47934 -0.00416 0.47847 -0.00416 C 0.47673 -0.00439 0.475 -0.00439 0.47343 -0.00439 C 0.47031 -0.00462 0.4651 -0.00509 0.4651 -0.00486 C 0.45468 -0.00509 0.44357 -0.00509 0.43229 -0.00486 C 0.42604 -0.00462 0.43125 -0.00439 0.42604 -0.0037 C 0.42378 -0.00347 0.42066 -0.00347 0.41823 -0.003 C 0.41701 -0.003 0.41562 -0.003 0.41423 -0.00277 C 0.41163 -0.00254 0.40902 -0.00231 0.40659 -0.00208 L 0.39843 -0.00138 C 0.39739 -0.00115 0.396 -0.00115 0.39461 -0.00092 C 0.39218 -0.00092 0.38698 -0.00069 0.3842 -0.00069 C 0.38264 -0.00046 0.38177 -0.00023 0.38038 -4.81481E-6 C 0.37482 0.00024 0.3618 0.00047 0.3618 0.00024 C 0.34444 0.00047 0.32673 0.00047 0.30937 0.00024 C 0.3059 0.00024 0.29896 -0.00046 0.29896 -0.00023 C 0.28489 -0.00254 0.30694 0.00093 0.28975 -0.00092 C 0.28889 -0.00115 0.28836 -0.00138 0.28715 -0.00185 C 0.28576 -0.00208 0.28368 -0.00208 0.28177 -0.00208 C 0.2809 -0.00231 0.27968 -0.00231 0.27795 -0.00254 C 0.27639 -0.00254 0.27465 -0.00254 0.27274 -0.00277 C 0.27135 -0.00277 0.27066 -0.003 0.26875 -0.003 C 0.26718 -0.003 0.26562 -0.003 0.26354 -0.003 C 0.26093 -0.00347 0.25868 -0.00347 0.25573 -0.0037 L 0.24809 -0.00416 C 0.2375 -0.00509 0.24288 -0.00462 0.23229 -0.00509 C 0.22118 -0.00509 0.21059 -0.00509 0.19948 -0.00486 C 0.19687 -0.00486 0.19427 -0.00439 0.19166 -0.00416 C 0.18993 -0.00416 0.18819 -0.0037 0.18646 -0.0037 C 0.18507 -0.00347 0.18402 -0.00347 0.18264 -0.00347 C 0.17534 -0.003 0.1776 -0.00347 0.17083 -0.003 C 0.16788 -0.00277 0.16545 -0.00254 0.16302 -0.00254 C 0.15937 -0.00231 0.15764 -0.00208 0.15399 -0.00185 C 0.15104 -0.00138 0.14757 -0.00138 0.14479 -0.00138 C 0.12621 -0.00023 0.14566 -0.00138 0.13177 -0.00069 C 0.13003 -0.00069 0.12899 -0.00046 0.1276 -0.00046 C 0.12361 -4.81481E-6 0.11423 0.00024 0.11093 0.00047 C 0.10121 0.00139 0.11371 0.00047 0.10156 0.00139 C 0.09705 0.00139 0.09218 0.00163 0.0875 0.00163 C 0.06979 0.00163 0.05173 0.00163 0.0342 0.00163 C 0.02205 0.00139 0.02465 0.00116 0.01718 0.00047 C 0.01389 0.00024 0.01024 0.00024 0.00694 -4.81481E-6 C 0.00277 -0.00046 0.00434 -0.00046 0.00156 -0.00046 L 3.33333E-6 -4.81481E-6 " pathEditMode="relative" rAng="0" ptsTypes="AA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389 0.0426 L 0.66389 0.04283 C 0.64722 0.0426 0.61493 0.04283 0.59965 0.04352 C 0.59566 0.04375 0.59236 0.04399 0.5875 0.04399 C 0.57969 0.04445 0.5632 0.04468 0.5632 0.04445 C 0.5257 0.04445 0.48958 0.04445 0.45261 0.04445 C 0.44063 0.04445 0.43733 0.04375 0.42726 0.04352 C 0.42431 0.04329 0.4191 0.04329 0.41511 0.04329 C 0.4099 0.04306 0.40434 0.04306 0.39844 0.04283 C 0.39445 0.04283 0.39045 0.0426 0.38646 0.0426 C 0.3809 0.04237 0.37517 0.04237 0.36962 0.04237 C 0.36511 0.04237 0.36181 0.04213 0.35886 0.0419 L 0.32465 0.04144 C 0.28247 0.04144 0.23976 0.04167 0.19757 0.04167 C 0.17708 0.0419 0.19202 0.04213 0.17604 0.0426 C 0.17136 0.04283 0.1658 0.04283 0.16007 0.04283 C 0.15486 0.04306 0.14965 0.04329 0.14358 0.04352 C 0.13351 0.04375 0.12535 0.04375 0.11545 0.04399 C 0.11059 0.04422 0.1066 0.04422 0.10278 0.04445 C 0.0974 0.04445 0.09202 0.04445 0.08646 0.04468 C 0.08177 0.04468 0.07743 0.04491 0.07379 0.04491 C 0.06806 0.04514 0.06302 0.04514 0.05799 0.04514 C 0.04879 0.04514 0.03316 0.04584 0.03316 0.04561 C -0.00139 0.04584 -0.03646 0.04584 -0.06944 0.04561 C -0.09045 0.04514 -0.0743 0.04514 -0.09045 0.04468 C -0.09757 0.04445 -0.10798 0.04445 -0.11476 0.04399 C -0.11927 0.04375 -0.12309 0.04375 -0.12795 0.04352 C -0.13524 0.04329 -0.1434 0.04306 -0.15226 0.04283 L -0.17726 0.04237 C -0.1809 0.04213 -0.18472 0.04213 -0.18889 0.0419 C -0.19687 0.0419 -0.21302 0.04167 -0.22205 0.04144 C -0.22726 0.04121 -0.22847 0.04098 -0.23385 0.04074 C -0.25121 0.04051 -0.29219 0.04028 -0.29219 0.04051 C -0.34705 0.04028 -0.40191 0.04028 -0.45729 0.04051 C -0.46788 0.04051 -0.48958 0.04121 -0.48958 0.04098 C -0.53351 0.04329 -0.46493 0.04005 -0.51805 0.0419 C -0.52118 0.04213 -0.52274 0.04237 -0.52621 0.0426 C -0.5309 0.04283 -0.53733 0.04283 -0.54305 0.04283 C -0.54601 0.04306 -0.55087 0.04306 -0.55503 0.04329 C -0.56076 0.04329 -0.56562 0.04329 -0.57153 0.04352 C -0.57621 0.04352 -0.57917 0.04375 -0.58403 0.04375 C -0.58871 0.04375 -0.59479 0.04399 -0.59983 0.04399 C -0.60833 0.04422 -0.6158 0.04445 -0.62535 0.04468 L -0.64878 0.04491 C -0.68246 0.04584 -0.66545 0.04514 -0.69896 0.04584 C -0.73351 0.04584 -0.76667 0.04584 -0.80139 0.04561 C -0.81024 0.04561 -0.81736 0.04514 -0.82604 0.04491 C -0.83177 0.04491 -0.83715 0.04468 -0.84219 0.04468 C -0.84687 0.04445 -0.85035 0.04445 -0.85451 0.04445 C -0.87795 0.04399 -0.87049 0.04422 -0.89149 0.04375 C -0.90035 0.04352 -0.9092 0.04329 -0.9158 0.04329 C -0.9276 0.04306 -0.93437 0.04283 -0.94566 0.0426 C -0.95382 0.04237 -0.96458 0.04237 -0.9743 0.04237 C -1.03281 0.04098 -0.97187 0.04237 -1.0151 0.04144 C -1.01996 0.04144 -1.02361 0.04121 -1.0276 0.04121 C -1.04097 0.04074 -1.06979 0.04051 -1.07917 0.04028 C -1.11146 0.03959 -1.07153 0.04028 -1.10989 0.03959 C -1.12465 0.03959 -1.13976 0.03912 -1.15503 0.03912 C -1.20989 0.03912 -1.26528 0.03912 -1.32066 0.03912 C -1.35937 0.03959 -1.35 0.03982 -1.37326 0.04028 C -1.3842 0.04051 -1.39479 0.04051 -1.40608 0.04074 C -1.4191 0.04121 -1.41354 0.04121 -1.42239 0.04121 L -1.42778 0.04074 " pathEditMode="relative" rAng="0" ptsTypes="AAAAAAAAAAAAAAA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83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77 -0.00278 L -0.23577 -0.00255 C -0.22778 -0.00278 -0.1415 -0.00324 -0.11459 -0.00139 L -0.10035 2.22222E-6 C -0.07344 -0.00047 -0.04636 -0.0007 -0.01979 -0.0007 C -0.01441 -0.00093 -0.01077 -0.00139 -0.00573 -0.00139 C 0.00399 -0.00162 0.01337 -0.00162 0.02326 -0.00209 C 0.03402 -0.00209 0.04496 -0.00232 0.05642 -0.00232 C 0.06441 -0.00255 0.07187 -0.00255 0.08003 -0.00278 C 0.10399 -0.00324 0.12691 -0.00347 0.15087 -0.00394 C 0.15989 -0.00417 0.17066 -0.0044 0.17899 -0.00463 C 0.20173 -0.00625 0.18837 -0.00579 0.2217 -0.00672 L 0.23628 -0.00695 L 0.25069 -0.00764 C 0.26823 -0.00926 0.25312 -0.0081 0.28802 -0.00903 C 0.29375 -0.00903 0.29774 -0.00926 0.30243 -0.00926 C 0.31215 -0.00972 0.32205 -0.00972 0.33125 -0.00972 L 0.55087 -0.00926 C 0.56371 -0.00926 0.57604 -0.00903 0.58958 -0.00903 C 0.63021 -0.00903 0.671 -0.00926 0.7125 -0.00926 C 0.7526 -0.01042 0.71389 -0.00903 0.746 -0.01111 C 0.75989 -0.01134 0.77378 -0.01134 0.78889 -0.01204 C 0.79878 -0.01204 0.80868 -0.0125 0.81788 -0.01273 L 0.83194 -0.0132 L 0.84635 -0.01343 C 0.85087 -0.01366 0.85521 -0.01435 0.86059 -0.01459 C 0.86475 -0.01505 0.871 -0.01505 0.87517 -0.01505 C 0.88576 -0.01574 0.89323 -0.01667 0.90364 -0.01713 C 0.90885 -0.01713 0.91354 -0.01713 0.91805 -0.01736 C 0.94236 -0.01875 0.93923 -0.01898 0.96093 -0.01968 C 0.97048 -0.01991 0.98055 -0.01991 0.98958 -0.02014 C 1.0243 -0.0213 1.0085 -0.02084 1.03715 -0.02153 C 1.04028 -0.02199 1.04323 -0.02222 1.04722 -0.02246 C 1.05278 -0.02292 1.06024 -0.02292 1.06614 -0.02292 C 1.07083 -0.02315 1.07621 -0.02338 1.08107 -0.02338 C 1.08837 -0.02384 1.09635 -0.02384 1.10503 -0.02408 C 1.11389 -0.02454 1.12291 -0.02454 1.13298 -0.025 C 1.14583 -0.025 1.1585 -0.02523 1.17135 -0.0257 C 1.18073 -0.02616 1.18975 -0.02662 1.19965 -0.02662 C 1.26979 -0.02755 1.20555 -0.02662 1.32448 -0.02755 L 1.45295 -0.02847 C 1.50486 -0.02963 1.46319 -0.02847 1.49566 -0.02963 C 1.50764 -0.02986 1.51823 -0.03009 1.52934 -0.03079 C 1.57048 -0.03218 1.52916 -0.03102 1.5625 -0.03172 C 1.5783 -0.03426 1.56857 -0.03287 1.59618 -0.03565 L 1.60521 -0.03681 C 1.61059 -0.03704 1.61423 -0.0375 1.62014 -0.0375 L 1.63437 -0.0382 C 1.64566 -0.03959 1.65573 -0.04074 1.67291 -0.04121 L 1.70156 -0.04213 C 1.7059 -0.04259 1.71007 -0.04306 1.71528 -0.04329 C 1.72448 -0.04352 1.73507 -0.04329 1.74427 -0.04375 C 1.74913 -0.04375 1.75382 -0.04398 1.75903 -0.04422 C 1.76371 -0.04422 1.76771 -0.04468 1.77291 -0.04491 C 1.79427 -0.04607 1.7809 -0.04468 1.80104 -0.0463 C 1.80659 -0.04676 1.81059 -0.04722 1.81545 -0.04792 C 1.82795 -0.04884 1.82986 -0.04884 1.84496 -0.04931 L 1.86302 -0.05093 C 1.86805 -0.05139 1.871 -0.05232 1.8776 -0.05255 L 1.89687 -0.05324 C 1.91909 -0.0544 1.90191 -0.05347 1.93021 -0.0544 C 1.93958 -0.05463 1.94913 -0.05533 1.95937 -0.05556 C 1.98333 -0.05602 1.97187 -0.05556 1.99253 -0.05625 C 2.01909 -0.06019 1.97534 -0.05394 2.0309 -0.05949 L 2.07378 -0.06366 C 2.08663 -0.06482 2.09948 -0.06644 2.11666 -0.06713 L 2.1309 -0.06736 C 2.13611 -0.06806 2.14028 -0.06852 2.14496 -0.06875 C 2.14948 -0.06898 2.15521 -0.06945 2.1592 -0.06968 C 2.1658 -0.07014 2.17222 -0.07084 2.17882 -0.07107 C 2.18281 -0.07153 2.18802 -0.07176 2.19271 -0.07222 C 2.19913 -0.07246 2.20625 -0.07315 2.21163 -0.07361 C 2.21666 -0.07384 2.2217 -0.07431 2.22604 -0.07454 C 2.23923 -0.075 2.23055 -0.075 2.24149 -0.075 " pathEditMode="relative" rAng="0" ptsTypes="AAAAAAAAAAAAAAAAAAA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54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7840" y="914400"/>
            <a:ext cx="196596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NikoshBAN"/>
              </a:rPr>
              <a:t>দলীয়</a:t>
            </a:r>
            <a:r>
              <a:rPr lang="en-US" sz="3200" b="1" dirty="0" smtClean="0">
                <a:solidFill>
                  <a:srgbClr val="002060"/>
                </a:solidFill>
                <a:latin typeface="NikoshB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ikoshBAN"/>
              </a:rPr>
              <a:t>কাজ</a:t>
            </a:r>
            <a:r>
              <a:rPr lang="en-US" sz="3200" b="1" dirty="0" err="1">
                <a:solidFill>
                  <a:srgbClr val="002060"/>
                </a:solidFill>
                <a:latin typeface="NikoshBAN"/>
              </a:rPr>
              <a:t>ঃ</a:t>
            </a:r>
            <a:endParaRPr lang="en-US" sz="3200" b="1" dirty="0">
              <a:solidFill>
                <a:srgbClr val="002060"/>
              </a:solidFill>
              <a:latin typeface="NikoshB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7360" y="19812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শিক্ষার্থীদের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দুটি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দলে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ভাগ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করব</a:t>
            </a:r>
            <a:endParaRPr lang="en-US" sz="3200" dirty="0">
              <a:solidFill>
                <a:srgbClr val="FF00FF"/>
              </a:solidFill>
              <a:latin typeface="NikoshB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7360" y="2723257"/>
            <a:ext cx="579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/>
              </a:rPr>
              <a:t>প্রথম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দলকে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ছন্দে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তালে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কবিতার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প্রথম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লাইন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এবং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দ্বিতীয়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দলকে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কবিতার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দ্বিতীয়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লাইন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এভাবে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তাল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রেখে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হাত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তালি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দিয়ে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কবিতার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আট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লাইন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আবৃত্তি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করতে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বলব</a:t>
            </a:r>
            <a:r>
              <a:rPr lang="en-US" sz="3200" dirty="0" smtClean="0">
                <a:latin typeface="NikoshBAN"/>
              </a:rPr>
              <a:t>।</a:t>
            </a:r>
            <a:endParaRPr lang="en-US" sz="3200" dirty="0">
              <a:latin typeface="NikoshB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7840" y="4942582"/>
            <a:ext cx="6233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/>
              </a:rPr>
              <a:t>পুরো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আট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লাইন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শিক্ষার্থীরা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ছন্দে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ছন্দে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হাত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তালি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দিয়ে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আবৃত্তি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করতে</a:t>
            </a:r>
            <a:r>
              <a:rPr lang="en-US" sz="3200" dirty="0" smtClean="0">
                <a:latin typeface="NikoshBAN"/>
              </a:rPr>
              <a:t> </a:t>
            </a:r>
            <a:r>
              <a:rPr lang="en-US" sz="3200" dirty="0" err="1" smtClean="0">
                <a:latin typeface="NikoshBAN"/>
              </a:rPr>
              <a:t>বলব</a:t>
            </a:r>
            <a:r>
              <a:rPr lang="en-US" sz="3200" dirty="0" smtClean="0">
                <a:latin typeface="NikoshBAN"/>
              </a:rPr>
              <a:t>।</a:t>
            </a:r>
            <a:endParaRPr lang="en-US" sz="3200" dirty="0">
              <a:latin typeface="NikoshB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2565975"/>
            <a:ext cx="6858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amond 7"/>
          <p:cNvSpPr/>
          <p:nvPr/>
        </p:nvSpPr>
        <p:spPr>
          <a:xfrm>
            <a:off x="1447800" y="2133600"/>
            <a:ext cx="228600" cy="228600"/>
          </a:xfrm>
          <a:prstGeom prst="diamond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4775775"/>
            <a:ext cx="6858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mond 9"/>
          <p:cNvSpPr/>
          <p:nvPr/>
        </p:nvSpPr>
        <p:spPr>
          <a:xfrm>
            <a:off x="1447800" y="2893865"/>
            <a:ext cx="228600" cy="228600"/>
          </a:xfrm>
          <a:prstGeom prst="diamond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95400" y="6071175"/>
            <a:ext cx="6858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mond 11"/>
          <p:cNvSpPr/>
          <p:nvPr/>
        </p:nvSpPr>
        <p:spPr>
          <a:xfrm>
            <a:off x="1447800" y="5105400"/>
            <a:ext cx="228600" cy="228600"/>
          </a:xfrm>
          <a:prstGeom prst="diamond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0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76400" y="970334"/>
            <a:ext cx="59436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18237" y="99899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NikoshBAN"/>
              </a:rPr>
              <a:t>দাগ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NikoshBAN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NikoshBAN"/>
              </a:rPr>
              <a:t>টেনে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NikoshBAN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NikoshBAN"/>
              </a:rPr>
              <a:t>মিলাই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NikoshBAN"/>
              </a:rPr>
              <a:t>…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NikoshB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229981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/>
              </a:rPr>
              <a:t>খুকুমণি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NikoshB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4995138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/>
              </a:rPr>
              <a:t>তরি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NikoshB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354299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/>
              </a:rPr>
              <a:t>চোখ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NikoshBAN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124188"/>
              </p:ext>
            </p:extLst>
          </p:nvPr>
        </p:nvGraphicFramePr>
        <p:xfrm>
          <a:off x="1798320" y="2141785"/>
          <a:ext cx="203835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" r:id="rId3" imgW="2039040" imgH="1023840" progId="">
                  <p:embed/>
                </p:oleObj>
              </mc:Choice>
              <mc:Fallback>
                <p:oleObj r:id="rId3" imgW="2039040" imgH="1023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8320" y="2141785"/>
                        <a:ext cx="2038350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263604"/>
              </p:ext>
            </p:extLst>
          </p:nvPr>
        </p:nvGraphicFramePr>
        <p:xfrm>
          <a:off x="1971357" y="4800600"/>
          <a:ext cx="1865313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" r:id="rId5" imgW="1865160" imgH="1097280" progId="">
                  <p:embed/>
                </p:oleObj>
              </mc:Choice>
              <mc:Fallback>
                <p:oleObj r:id="rId5" imgW="1865160" imgH="1097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71357" y="4800600"/>
                        <a:ext cx="1865313" cy="1096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041132"/>
              </p:ext>
            </p:extLst>
          </p:nvPr>
        </p:nvGraphicFramePr>
        <p:xfrm>
          <a:off x="2203766" y="3352799"/>
          <a:ext cx="1400493" cy="1088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" r:id="rId7" imgW="1965960" imgH="1526760" progId="">
                  <p:embed/>
                </p:oleObj>
              </mc:Choice>
              <mc:Fallback>
                <p:oleObj r:id="rId7" imgW="1965960" imgH="1526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3766" y="3352799"/>
                        <a:ext cx="1400493" cy="1088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4572000" y="2299810"/>
            <a:ext cx="0" cy="3403214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0" y="3007696"/>
            <a:ext cx="2362200" cy="209770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528059" y="2743200"/>
            <a:ext cx="2263141" cy="114300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604259" y="4038600"/>
            <a:ext cx="2110741" cy="114300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009155"/>
              </p:ext>
            </p:extLst>
          </p:nvPr>
        </p:nvGraphicFramePr>
        <p:xfrm>
          <a:off x="42116" y="1981547"/>
          <a:ext cx="9025684" cy="5411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r:id="rId4" imgW="5485680" imgH="3288600" progId="">
                  <p:embed/>
                </p:oleObj>
              </mc:Choice>
              <mc:Fallback>
                <p:oleObj r:id="rId4" imgW="5485680" imgH="3288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16" y="1981547"/>
                        <a:ext cx="9025684" cy="5411232"/>
                      </a:xfrm>
                      <a:prstGeom prst="rect">
                        <a:avLst/>
                      </a:prstGeom>
                      <a:blipFill dpi="0" rotWithShape="1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01240" y="1154668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/>
              </a:rPr>
              <a:t>মূল্যায়ন</a:t>
            </a:r>
            <a:endParaRPr lang="en-US" sz="4000" b="1" dirty="0">
              <a:latin typeface="NikoshB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3066871"/>
            <a:ext cx="5181600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21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এককভাবে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কয়েকজনকে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পাঠ্যাংশটুকু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আবৃত্তি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করতে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NikoshBAN"/>
              </a:rPr>
              <a:t>বলব</a:t>
            </a:r>
            <a:r>
              <a:rPr lang="en-US" sz="3600" dirty="0" smtClean="0">
                <a:solidFill>
                  <a:srgbClr val="FF00FF"/>
                </a:solidFill>
                <a:latin typeface="NikoshBAN"/>
              </a:rPr>
              <a:t>।</a:t>
            </a:r>
            <a:endParaRPr lang="en-US" sz="3600" dirty="0">
              <a:solidFill>
                <a:srgbClr val="FF00FF"/>
              </a:solidFill>
              <a:latin typeface="NikoshB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4717643"/>
            <a:ext cx="5257800" cy="1754326"/>
          </a:xfrm>
          <a:prstGeom prst="rect">
            <a:avLst/>
          </a:prstGeom>
          <a:gradFill>
            <a:gsLst>
              <a:gs pos="0">
                <a:schemeClr val="bg2">
                  <a:alpha val="34000"/>
                  <a:lumMod val="28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আমি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প্রথম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দুই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লাইন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আবৃত্তি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করব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।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পরের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দুই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লাইন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কয়েকজনকে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একাকী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আবৃত্তি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করতে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CC00CC"/>
                </a:solidFill>
                <a:latin typeface="NikoshBAN"/>
              </a:rPr>
              <a:t>বলব</a:t>
            </a:r>
            <a:r>
              <a:rPr lang="en-US" sz="3600" dirty="0" smtClean="0">
                <a:solidFill>
                  <a:srgbClr val="CC00CC"/>
                </a:solidFill>
                <a:latin typeface="NikoshBAN"/>
              </a:rPr>
              <a:t>।</a:t>
            </a:r>
            <a:endParaRPr lang="en-US" sz="3600" dirty="0">
              <a:solidFill>
                <a:srgbClr val="CC00CC"/>
              </a:solidFill>
              <a:latin typeface="NikoshBAN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47800" y="3127831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47800" y="4848825"/>
            <a:ext cx="3810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3048000"/>
            <a:ext cx="518466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1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4045929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শিক্ষক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চুপাইর দক্ষিণ পাড়া সরকারি প্রাথমিক বিদ্যালয়</a:t>
            </a: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উপজেলা-কালিগঞ্জ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জেলা-গাজীপুর</a:t>
            </a:r>
            <a:endParaRPr lang="bn-BD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ইমেইল: </a:t>
            </a:r>
            <a:r>
              <a:rPr lang="bn-BD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NikoshBAN" pitchFamily="2" charset="0"/>
              </a:rPr>
              <a:t>mahmudnice@yahoo.com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0" y="2819398"/>
            <a:ext cx="63246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0" y="3214932"/>
            <a:ext cx="41440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মোঃ মাহমুদুল হাসান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80" y="710650"/>
            <a:ext cx="1996362" cy="2235925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27000"/>
          </a:effectLst>
        </p:spPr>
      </p:pic>
      <p:sp>
        <p:nvSpPr>
          <p:cNvPr id="10" name="Rectangle 9"/>
          <p:cNvSpPr/>
          <p:nvPr/>
        </p:nvSpPr>
        <p:spPr>
          <a:xfrm>
            <a:off x="0" y="0"/>
            <a:ext cx="2667000" cy="685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34362" y="920620"/>
            <a:ext cx="11582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NikoshBAN"/>
              </a:rPr>
              <a:t>শি</a:t>
            </a:r>
            <a:endParaRPr lang="en-US" sz="4000" dirty="0" smtClean="0">
              <a:solidFill>
                <a:srgbClr val="FFFF00"/>
              </a:solidFill>
              <a:latin typeface="NikoshBAN"/>
            </a:endParaRPr>
          </a:p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NikoshBAN"/>
              </a:rPr>
              <a:t>ক্ষ</a:t>
            </a:r>
            <a:endParaRPr lang="en-US" sz="4000" dirty="0" smtClean="0">
              <a:solidFill>
                <a:srgbClr val="FFFF00"/>
              </a:solidFill>
              <a:latin typeface="NikoshBAN"/>
            </a:endParaRP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NikoshBAN"/>
              </a:rPr>
              <a:t>ক</a:t>
            </a:r>
          </a:p>
          <a:p>
            <a:pPr algn="ctr"/>
            <a:endParaRPr lang="en-US" sz="4000" dirty="0">
              <a:solidFill>
                <a:srgbClr val="FFFF00"/>
              </a:solidFill>
              <a:latin typeface="NikoshBAN"/>
            </a:endParaRP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NikoshBAN"/>
              </a:rPr>
              <a:t>প</a:t>
            </a:r>
          </a:p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NikoshBAN"/>
              </a:rPr>
              <a:t>রি</a:t>
            </a:r>
            <a:endParaRPr lang="en-US" sz="4000" dirty="0" smtClean="0">
              <a:solidFill>
                <a:srgbClr val="FFFF00"/>
              </a:solidFill>
              <a:latin typeface="NikoshBAN"/>
            </a:endParaRPr>
          </a:p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NikoshBAN"/>
              </a:rPr>
              <a:t>চি</a:t>
            </a:r>
            <a:endParaRPr lang="en-US" sz="4000" dirty="0" smtClean="0">
              <a:solidFill>
                <a:srgbClr val="FFFF00"/>
              </a:solidFill>
              <a:latin typeface="NikoshBAN"/>
            </a:endParaRPr>
          </a:p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NikoshBAN"/>
              </a:rPr>
              <a:t>তি</a:t>
            </a:r>
            <a:endParaRPr lang="en-US" sz="4000" dirty="0">
              <a:solidFill>
                <a:srgbClr val="FFFF00"/>
              </a:solidFill>
              <a:latin typeface="NikoshB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FFC000"/>
            </a:gs>
            <a:gs pos="98052">
              <a:schemeClr val="tx2">
                <a:lumMod val="20000"/>
                <a:lumOff val="80000"/>
              </a:schemeClr>
            </a:gs>
            <a:gs pos="87000">
              <a:schemeClr val="bg2">
                <a:shade val="98000"/>
                <a:satMod val="120000"/>
                <a:lumMod val="98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1386131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6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2971800"/>
            <a:ext cx="45720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1001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 শ্রেণি</a:t>
            </a:r>
            <a:r>
              <a:rPr lang="en-US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ঃ</a:t>
            </a:r>
            <a:r>
              <a:rPr lang="bn-BD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 	</a:t>
            </a:r>
            <a:r>
              <a:rPr lang="en-US" sz="3600" dirty="0" err="1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প্রথম</a:t>
            </a:r>
            <a:endParaRPr lang="bn-BD" sz="3600" dirty="0" smtClean="0">
              <a:solidFill>
                <a:srgbClr val="99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ঃ		</a:t>
            </a:r>
            <a:r>
              <a:rPr lang="en-US" sz="3600" dirty="0" err="1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বাংলা</a:t>
            </a:r>
            <a:endParaRPr lang="bn-BD" sz="3600" dirty="0" smtClean="0">
              <a:solidFill>
                <a:srgbClr val="99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ঃ		44</a:t>
            </a:r>
            <a:endParaRPr lang="bn-BD" sz="3600" dirty="0" smtClean="0">
              <a:solidFill>
                <a:srgbClr val="99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ঃ		</a:t>
            </a:r>
            <a:r>
              <a:rPr lang="bn-BD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50 মিনিট</a:t>
            </a:r>
          </a:p>
          <a:p>
            <a:r>
              <a:rPr lang="bn-BD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ঃ	10</a:t>
            </a:r>
            <a:r>
              <a:rPr lang="bn-BD" sz="3600" dirty="0" smtClean="0">
                <a:solidFill>
                  <a:srgbClr val="990000"/>
                </a:solidFill>
                <a:latin typeface="NikoshBAN" pitchFamily="2" charset="0"/>
                <a:cs typeface="NikoshBAN" pitchFamily="2" charset="0"/>
              </a:rPr>
              <a:t>/10/2017</a:t>
            </a:r>
            <a:endParaRPr lang="en-US" sz="3600" dirty="0">
              <a:solidFill>
                <a:srgbClr val="99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2401794"/>
            <a:ext cx="899160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29000" y="0"/>
            <a:ext cx="457200" cy="990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75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666" b="9010"/>
          <a:stretch/>
        </p:blipFill>
        <p:spPr>
          <a:xfrm>
            <a:off x="2057400" y="3583126"/>
            <a:ext cx="4798899" cy="32748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6886" y="1941199"/>
            <a:ext cx="5339923" cy="120032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ছন্দ</a:t>
            </a:r>
            <a:r>
              <a:rPr lang="en-US" sz="3600" b="1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ঠিক</a:t>
            </a:r>
            <a:r>
              <a:rPr lang="en-US" sz="3600" b="1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রেখে</a:t>
            </a:r>
            <a:r>
              <a:rPr lang="en-US" sz="3600" b="1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শুদ্ধ</a:t>
            </a:r>
            <a:r>
              <a:rPr lang="en-US" sz="3600" b="1" dirty="0" smtClean="0">
                <a:solidFill>
                  <a:srgbClr val="FFFF00"/>
                </a:solidFill>
                <a:latin typeface="NikoshBAN"/>
              </a:rPr>
              <a:t> ও </a:t>
            </a:r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প্রমিত</a:t>
            </a:r>
            <a:r>
              <a:rPr lang="en-US" sz="3600" b="1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উচ্চরণে</a:t>
            </a:r>
            <a:endParaRPr lang="en-US" sz="3600" b="1" dirty="0">
              <a:solidFill>
                <a:srgbClr val="FFFF00"/>
              </a:solidFill>
              <a:latin typeface="NikoshBAN"/>
            </a:endParaRPr>
          </a:p>
          <a:p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কবিতাংশটুকু</a:t>
            </a:r>
            <a:r>
              <a:rPr lang="en-US" sz="3600" b="1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আবৃত্তি</a:t>
            </a:r>
            <a:r>
              <a:rPr lang="en-US" sz="3600" b="1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করতে</a:t>
            </a:r>
            <a:r>
              <a:rPr lang="en-US" sz="3600" b="1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NikoshBAN"/>
              </a:rPr>
              <a:t>পারবে</a:t>
            </a:r>
            <a:r>
              <a:rPr lang="en-US" sz="3600" b="1" dirty="0" smtClean="0">
                <a:solidFill>
                  <a:srgbClr val="FFFF00"/>
                </a:solidFill>
                <a:latin typeface="NikoshBAN"/>
              </a:rPr>
              <a:t>।</a:t>
            </a:r>
            <a:endParaRPr lang="en-US" sz="3600" b="1" dirty="0">
              <a:solidFill>
                <a:srgbClr val="FFFF00"/>
              </a:solidFill>
              <a:latin typeface="NikoshB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1074069"/>
            <a:ext cx="182965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NikoshBAN"/>
              </a:rPr>
              <a:t>শিখন</a:t>
            </a:r>
            <a:r>
              <a:rPr lang="en-US" sz="3600" b="1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NikoshBAN"/>
              </a:rPr>
              <a:t>ফল</a:t>
            </a:r>
            <a:endParaRPr lang="en-US" sz="3600" b="1" dirty="0">
              <a:solidFill>
                <a:srgbClr val="FF0000"/>
              </a:solidFill>
              <a:latin typeface="NikoshB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dvAuto="100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oster Crowing In The Morning   Rooster Sounds Effect[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2192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/>
              </a:rPr>
              <a:t>এসো</a:t>
            </a:r>
            <a:r>
              <a:rPr lang="en-US" sz="4000" dirty="0" smtClean="0">
                <a:latin typeface="NikoshBAN"/>
              </a:rPr>
              <a:t> </a:t>
            </a:r>
            <a:r>
              <a:rPr lang="en-US" sz="4000" dirty="0" err="1" smtClean="0">
                <a:latin typeface="NikoshBAN"/>
              </a:rPr>
              <a:t>আমরা</a:t>
            </a:r>
            <a:r>
              <a:rPr lang="en-US" sz="4000" dirty="0" smtClean="0">
                <a:latin typeface="NikoshBAN"/>
              </a:rPr>
              <a:t> </a:t>
            </a:r>
            <a:r>
              <a:rPr lang="en-US" sz="4000" dirty="0" err="1" smtClean="0">
                <a:latin typeface="NikoshBAN"/>
              </a:rPr>
              <a:t>ভিডিওটি</a:t>
            </a:r>
            <a:r>
              <a:rPr lang="en-US" sz="4000" dirty="0" smtClean="0">
                <a:latin typeface="NikoshBAN"/>
              </a:rPr>
              <a:t> </a:t>
            </a:r>
            <a:r>
              <a:rPr lang="en-US" sz="4000" dirty="0" err="1" smtClean="0">
                <a:latin typeface="NikoshBAN"/>
              </a:rPr>
              <a:t>দেখি</a:t>
            </a:r>
            <a:r>
              <a:rPr lang="en-US" sz="4000" dirty="0" smtClean="0">
                <a:latin typeface="NikoshBAN"/>
              </a:rPr>
              <a:t>…</a:t>
            </a:r>
            <a:endParaRPr lang="en-US" sz="4000" dirty="0">
              <a:latin typeface="NikoshB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16" y="1188509"/>
            <a:ext cx="3352800" cy="2329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27065"/>
            <a:ext cx="3352800" cy="225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32" y="1188509"/>
            <a:ext cx="3352368" cy="2329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16" y="3832963"/>
            <a:ext cx="3352367" cy="2248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6155" y="619780"/>
            <a:ext cx="337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/>
              </a:rPr>
              <a:t>ছবিগুলো</a:t>
            </a:r>
            <a:r>
              <a:rPr lang="en-US" sz="28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/>
              </a:rPr>
              <a:t>ভাল</a:t>
            </a:r>
            <a:r>
              <a:rPr lang="en-US" sz="28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/>
              </a:rPr>
              <a:t>করে</a:t>
            </a:r>
            <a:r>
              <a:rPr lang="en-US" sz="28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/>
              </a:rPr>
              <a:t>দেখো</a:t>
            </a:r>
            <a:endParaRPr lang="en-US" sz="2800" dirty="0">
              <a:solidFill>
                <a:srgbClr val="FF0000"/>
              </a:solidFill>
              <a:latin typeface="NikoshB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607471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/>
              </a:rPr>
              <a:t>ছবিগুলো</a:t>
            </a:r>
            <a:r>
              <a:rPr lang="en-US" sz="28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/>
              </a:rPr>
              <a:t>দেখে</a:t>
            </a:r>
            <a:r>
              <a:rPr lang="en-US" sz="28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/>
              </a:rPr>
              <a:t>কী</a:t>
            </a:r>
            <a:r>
              <a:rPr lang="en-US" sz="28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/>
              </a:rPr>
              <a:t>বুঝতে</a:t>
            </a:r>
            <a:r>
              <a:rPr lang="en-US" sz="28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/>
              </a:rPr>
              <a:t>পেরেছো</a:t>
            </a:r>
            <a:r>
              <a:rPr lang="en-US" sz="2800" dirty="0" smtClean="0">
                <a:solidFill>
                  <a:srgbClr val="FF0000"/>
                </a:solidFill>
                <a:latin typeface="NikoshBAN"/>
              </a:rPr>
              <a:t>?</a:t>
            </a:r>
            <a:endParaRPr lang="en-US" sz="2800" dirty="0">
              <a:solidFill>
                <a:srgbClr val="FF0000"/>
              </a:solidFill>
              <a:latin typeface="NikoshB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347674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/>
              </a:rPr>
              <a:t>ভোরে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ওঠে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হাটাহাটি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করছে</a:t>
            </a:r>
            <a:endParaRPr lang="en-US" dirty="0">
              <a:latin typeface="NikoshB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4471" y="346150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/>
              </a:rPr>
              <a:t>ভোরে</a:t>
            </a:r>
            <a:r>
              <a:rPr lang="en-US" dirty="0">
                <a:latin typeface="NikoshBAN"/>
              </a:rPr>
              <a:t>  </a:t>
            </a:r>
            <a:r>
              <a:rPr lang="en-US" dirty="0" err="1" smtClean="0">
                <a:latin typeface="NikoshBAN"/>
              </a:rPr>
              <a:t>ঘুম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থেকে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উঠছে</a:t>
            </a:r>
            <a:endParaRPr lang="en-US" dirty="0">
              <a:latin typeface="NikoshB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4471" y="610449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/>
              </a:rPr>
              <a:t>ভোরে</a:t>
            </a:r>
            <a:r>
              <a:rPr lang="en-US" dirty="0">
                <a:latin typeface="NikoshBAN"/>
              </a:rPr>
              <a:t> 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মোরগ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ডাকছে</a:t>
            </a:r>
            <a:endParaRPr lang="en-US" dirty="0">
              <a:latin typeface="NikoshB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2780" y="6104499"/>
            <a:ext cx="238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NikoshBAN"/>
              </a:rPr>
              <a:t>ভোরবেলা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পাল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তুলে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নৌকা</a:t>
            </a:r>
            <a:r>
              <a:rPr lang="en-US" dirty="0" smtClean="0">
                <a:latin typeface="NikoshBAN"/>
              </a:rPr>
              <a:t> </a:t>
            </a:r>
            <a:r>
              <a:rPr lang="en-US" dirty="0" err="1" smtClean="0">
                <a:latin typeface="NikoshBAN"/>
              </a:rPr>
              <a:t>চলছে</a:t>
            </a:r>
            <a:endParaRPr lang="en-US" dirty="0">
              <a:latin typeface="NikoshB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5000">
              <a:srgbClr val="FF9933"/>
            </a:gs>
            <a:gs pos="10000">
              <a:schemeClr val="bg2">
                <a:tint val="90000"/>
                <a:satMod val="92000"/>
                <a:lumMod val="120000"/>
              </a:schemeClr>
            </a:gs>
            <a:gs pos="11000">
              <a:srgbClr val="FFFF00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200" y="1371600"/>
            <a:ext cx="571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আমরা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কে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কে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খুব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ভোরে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ঘুম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থেকে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NikoshBAN"/>
              </a:rPr>
              <a:t>উঠি</a:t>
            </a:r>
            <a:r>
              <a:rPr lang="en-US" sz="3200" dirty="0" smtClean="0">
                <a:solidFill>
                  <a:srgbClr val="FF00FF"/>
                </a:solidFill>
                <a:latin typeface="NikoshBAN"/>
              </a:rPr>
              <a:t>?</a:t>
            </a:r>
            <a:endParaRPr lang="en-US" sz="3200" dirty="0">
              <a:solidFill>
                <a:srgbClr val="FF00FF"/>
              </a:solidFill>
              <a:latin typeface="NikoshB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1956375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NikoshBAN"/>
              </a:rPr>
              <a:t>ভোরে</a:t>
            </a:r>
            <a:r>
              <a:rPr lang="en-US" sz="3200" dirty="0" smtClean="0">
                <a:solidFill>
                  <a:srgbClr val="C0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NikoshBAN"/>
              </a:rPr>
              <a:t>ঘুম</a:t>
            </a:r>
            <a:r>
              <a:rPr lang="en-US" sz="3200" dirty="0" smtClean="0">
                <a:solidFill>
                  <a:srgbClr val="C0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NikoshBAN"/>
              </a:rPr>
              <a:t>থেকে</a:t>
            </a:r>
            <a:r>
              <a:rPr lang="en-US" sz="3200" dirty="0" smtClean="0">
                <a:solidFill>
                  <a:srgbClr val="C0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NikoshBAN"/>
              </a:rPr>
              <a:t>উঠলে</a:t>
            </a:r>
            <a:r>
              <a:rPr lang="en-US" sz="3200" dirty="0" smtClean="0">
                <a:solidFill>
                  <a:srgbClr val="C0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NikoshBAN"/>
              </a:rPr>
              <a:t>কেমন</a:t>
            </a:r>
            <a:r>
              <a:rPr lang="en-US" sz="3200" dirty="0" smtClean="0">
                <a:solidFill>
                  <a:srgbClr val="C0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NikoshBAN"/>
              </a:rPr>
              <a:t>লাগে</a:t>
            </a:r>
            <a:r>
              <a:rPr lang="en-US" sz="3200" dirty="0" smtClean="0">
                <a:solidFill>
                  <a:srgbClr val="C00000"/>
                </a:solidFill>
                <a:latin typeface="NikoshBAN"/>
              </a:rPr>
              <a:t>?</a:t>
            </a:r>
            <a:endParaRPr lang="en-US" sz="3200" dirty="0">
              <a:solidFill>
                <a:srgbClr val="C00000"/>
              </a:solidFill>
              <a:latin typeface="NikoshB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2551815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NikoshBAN"/>
              </a:rPr>
              <a:t>ভোরে</a:t>
            </a:r>
            <a:r>
              <a:rPr lang="en-US" sz="32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/>
              </a:rPr>
              <a:t>প্রাকৃতিক</a:t>
            </a:r>
            <a:r>
              <a:rPr lang="en-US" sz="32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/>
              </a:rPr>
              <a:t>দৃশ্য</a:t>
            </a:r>
            <a:r>
              <a:rPr lang="en-US" sz="32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/>
              </a:rPr>
              <a:t>কী</a:t>
            </a:r>
            <a:r>
              <a:rPr lang="en-US" sz="32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/>
              </a:rPr>
              <a:t>রকম</a:t>
            </a:r>
            <a:r>
              <a:rPr lang="en-US" sz="3200" dirty="0" smtClean="0">
                <a:solidFill>
                  <a:srgbClr val="FF000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/>
              </a:rPr>
              <a:t>দেখায়</a:t>
            </a:r>
            <a:r>
              <a:rPr lang="en-US" sz="3200" dirty="0" smtClean="0">
                <a:solidFill>
                  <a:srgbClr val="FF0000"/>
                </a:solidFill>
                <a:latin typeface="NikoshBAN"/>
              </a:rPr>
              <a:t>?</a:t>
            </a:r>
            <a:endParaRPr lang="en-US" sz="3200" dirty="0">
              <a:solidFill>
                <a:srgbClr val="FF0000"/>
              </a:solidFill>
              <a:latin typeface="NikoshB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4114800"/>
            <a:ext cx="44577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NikoshBAN"/>
              </a:rPr>
              <a:t>এ </a:t>
            </a:r>
            <a:r>
              <a:rPr lang="en-US" sz="2800" dirty="0" err="1" smtClean="0">
                <a:latin typeface="NikoshBAN"/>
              </a:rPr>
              <a:t>সময়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প্রকৃতি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খুব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শান্ত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থাকে</a:t>
            </a:r>
            <a:r>
              <a:rPr lang="en-US" sz="2800" dirty="0" smtClean="0">
                <a:latin typeface="NikoshBAN"/>
              </a:rPr>
              <a:t>।</a:t>
            </a:r>
          </a:p>
          <a:p>
            <a:r>
              <a:rPr lang="en-US" sz="2800" dirty="0" err="1" smtClean="0">
                <a:latin typeface="NikoshBAN"/>
              </a:rPr>
              <a:t>কোনো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কোলাহল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থাকে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না</a:t>
            </a:r>
            <a:r>
              <a:rPr lang="en-US" sz="2800" dirty="0" smtClean="0">
                <a:latin typeface="NikoshBAN"/>
              </a:rPr>
              <a:t>।</a:t>
            </a:r>
          </a:p>
          <a:p>
            <a:r>
              <a:rPr lang="en-US" sz="2800" dirty="0" err="1" smtClean="0">
                <a:latin typeface="NikoshBAN"/>
              </a:rPr>
              <a:t>পাখির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গান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শোনা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যায়</a:t>
            </a:r>
            <a:r>
              <a:rPr lang="en-US" sz="2800" dirty="0" smtClean="0">
                <a:latin typeface="NikoshBAN"/>
              </a:rPr>
              <a:t>।</a:t>
            </a:r>
          </a:p>
          <a:p>
            <a:r>
              <a:rPr lang="en-US" sz="2800" dirty="0" err="1" smtClean="0">
                <a:latin typeface="NikoshBAN"/>
              </a:rPr>
              <a:t>ঠান্ডা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ঝিরিঝিরি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বাতাস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বয়</a:t>
            </a:r>
            <a:r>
              <a:rPr lang="en-US" sz="2800" dirty="0" smtClean="0">
                <a:latin typeface="NikoshBAN"/>
              </a:rPr>
              <a:t>।</a:t>
            </a:r>
          </a:p>
          <a:p>
            <a:r>
              <a:rPr lang="en-US" sz="2800" dirty="0" err="1" smtClean="0">
                <a:latin typeface="NikoshBAN"/>
              </a:rPr>
              <a:t>কৃষক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ক্ষেতে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কাজ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করতে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বের</a:t>
            </a:r>
            <a:r>
              <a:rPr lang="en-US" sz="2800" dirty="0" smtClean="0">
                <a:latin typeface="NikoshBAN"/>
              </a:rPr>
              <a:t> </a:t>
            </a:r>
            <a:r>
              <a:rPr lang="en-US" sz="2800" dirty="0" err="1" smtClean="0">
                <a:latin typeface="NikoshBAN"/>
              </a:rPr>
              <a:t>হয়</a:t>
            </a:r>
            <a:r>
              <a:rPr lang="en-US" sz="2800" dirty="0" smtClean="0">
                <a:latin typeface="NikoshBAN"/>
              </a:rPr>
              <a:t>।</a:t>
            </a:r>
            <a:endParaRPr lang="en-US" sz="2800" dirty="0">
              <a:latin typeface="NikoshBAN"/>
            </a:endParaRPr>
          </a:p>
        </p:txBody>
      </p:sp>
    </p:spTree>
    <p:extLst>
      <p:ext uri="{BB962C8B-B14F-4D97-AF65-F5344CB8AC3E}">
        <p14:creationId xmlns:p14="http://schemas.microsoft.com/office/powerpoint/2010/main" val="29621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5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 advAuto="10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4300" cy="675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68737" y="1556012"/>
            <a:ext cx="414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/>
              </a:rPr>
              <a:t>আজকে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আমরা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যে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কবিতাটি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পড়ব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তার</a:t>
            </a:r>
            <a:r>
              <a:rPr lang="en-US" sz="2400" dirty="0" smtClean="0">
                <a:latin typeface="NikoshBAN"/>
              </a:rPr>
              <a:t> </a:t>
            </a:r>
            <a:r>
              <a:rPr lang="en-US" sz="2400" dirty="0" err="1" smtClean="0">
                <a:latin typeface="NikoshBAN"/>
              </a:rPr>
              <a:t>নাম</a:t>
            </a:r>
            <a:r>
              <a:rPr lang="en-US" sz="2400" dirty="0" smtClean="0">
                <a:latin typeface="NikoshBAN"/>
              </a:rPr>
              <a:t>..</a:t>
            </a:r>
            <a:endParaRPr lang="en-US" sz="2400" dirty="0">
              <a:latin typeface="NikoshB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2250" y="3986138"/>
            <a:ext cx="358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800080"/>
                </a:solidFill>
                <a:latin typeface="NikoshBAN"/>
              </a:rPr>
              <a:t>ভোর</a:t>
            </a:r>
            <a:r>
              <a:rPr lang="en-US" sz="3600" dirty="0" smtClean="0">
                <a:solidFill>
                  <a:srgbClr val="80008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800080"/>
                </a:solidFill>
                <a:latin typeface="NikoshBAN"/>
              </a:rPr>
              <a:t>হলো</a:t>
            </a:r>
            <a:r>
              <a:rPr lang="en-US" sz="3600" dirty="0" smtClean="0">
                <a:solidFill>
                  <a:srgbClr val="80008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800080"/>
                </a:solidFill>
                <a:latin typeface="NikoshBAN"/>
              </a:rPr>
              <a:t>দোর</a:t>
            </a:r>
            <a:r>
              <a:rPr lang="en-US" sz="3600" dirty="0" smtClean="0">
                <a:solidFill>
                  <a:srgbClr val="80008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800080"/>
                </a:solidFill>
                <a:latin typeface="NikoshBAN"/>
              </a:rPr>
              <a:t>খোল</a:t>
            </a:r>
            <a:endParaRPr lang="en-US" sz="3600" dirty="0" smtClean="0">
              <a:solidFill>
                <a:srgbClr val="800080"/>
              </a:solidFill>
              <a:latin typeface="NikoshBAN"/>
            </a:endParaRPr>
          </a:p>
          <a:p>
            <a:r>
              <a:rPr lang="en-US" sz="3600" dirty="0" err="1" smtClean="0">
                <a:solidFill>
                  <a:srgbClr val="800080"/>
                </a:solidFill>
                <a:latin typeface="NikoshBAN"/>
              </a:rPr>
              <a:t>খুকুমণি</a:t>
            </a:r>
            <a:r>
              <a:rPr lang="en-US" sz="3600" dirty="0" smtClean="0">
                <a:solidFill>
                  <a:srgbClr val="80008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800080"/>
                </a:solidFill>
                <a:latin typeface="NikoshBAN"/>
              </a:rPr>
              <a:t>ওঠ</a:t>
            </a:r>
            <a:r>
              <a:rPr lang="en-US" sz="3600" dirty="0" smtClean="0">
                <a:solidFill>
                  <a:srgbClr val="80008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800080"/>
                </a:solidFill>
                <a:latin typeface="NikoshBAN"/>
              </a:rPr>
              <a:t>রে</a:t>
            </a:r>
            <a:r>
              <a:rPr lang="en-US" sz="3600" dirty="0" smtClean="0">
                <a:solidFill>
                  <a:srgbClr val="800080"/>
                </a:solidFill>
                <a:latin typeface="NikoshBAN"/>
              </a:rPr>
              <a:t>,</a:t>
            </a:r>
          </a:p>
          <a:p>
            <a:r>
              <a:rPr lang="en-US" sz="3600" dirty="0" smtClean="0">
                <a:solidFill>
                  <a:srgbClr val="800080"/>
                </a:solidFill>
                <a:latin typeface="NikoshBAN"/>
              </a:rPr>
              <a:t>……… </a:t>
            </a:r>
            <a:r>
              <a:rPr lang="en-US" sz="3600" dirty="0" err="1" smtClean="0">
                <a:solidFill>
                  <a:srgbClr val="800080"/>
                </a:solidFill>
                <a:latin typeface="NikoshBAN"/>
              </a:rPr>
              <a:t>চোখ</a:t>
            </a:r>
            <a:r>
              <a:rPr lang="en-US" sz="3600" dirty="0" smtClean="0">
                <a:solidFill>
                  <a:srgbClr val="800080"/>
                </a:solidFill>
                <a:latin typeface="NikoshBAN"/>
              </a:rPr>
              <a:t> </a:t>
            </a:r>
            <a:r>
              <a:rPr lang="en-US" sz="3600" dirty="0" err="1" smtClean="0">
                <a:solidFill>
                  <a:srgbClr val="800080"/>
                </a:solidFill>
                <a:latin typeface="NikoshBAN"/>
              </a:rPr>
              <a:t>খুলল</a:t>
            </a:r>
            <a:r>
              <a:rPr lang="en-US" sz="3600" dirty="0" smtClean="0">
                <a:solidFill>
                  <a:srgbClr val="800080"/>
                </a:solidFill>
                <a:latin typeface="NikoshBAN"/>
              </a:rPr>
              <a:t>।</a:t>
            </a:r>
            <a:endParaRPr lang="en-US" sz="3600" dirty="0">
              <a:solidFill>
                <a:srgbClr val="800080"/>
              </a:solidFill>
              <a:latin typeface="NikoshB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8737" y="2085527"/>
            <a:ext cx="3384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ভোর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হলো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8132" y="3301425"/>
            <a:ext cx="229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B050"/>
                </a:solidFill>
                <a:latin typeface="NikoshBAN"/>
              </a:rPr>
              <a:t>আজকের</a:t>
            </a:r>
            <a:r>
              <a:rPr lang="en-US" sz="3200" dirty="0" smtClean="0">
                <a:solidFill>
                  <a:srgbClr val="00B050"/>
                </a:solidFill>
                <a:latin typeface="NikoshBAN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NikoshBAN"/>
              </a:rPr>
              <a:t>পাঠ</a:t>
            </a:r>
            <a:r>
              <a:rPr lang="en-US" sz="3200" dirty="0" smtClean="0">
                <a:solidFill>
                  <a:srgbClr val="00B050"/>
                </a:solidFill>
                <a:latin typeface="NikoshBAN"/>
              </a:rPr>
              <a:t>…</a:t>
            </a:r>
            <a:endParaRPr lang="en-US" sz="3200" dirty="0">
              <a:solidFill>
                <a:srgbClr val="00B050"/>
              </a:solidFill>
              <a:latin typeface="NikoshB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2">
                <a:alpha val="13000"/>
                <a:lumMod val="84000"/>
              </a:schemeClr>
            </a:gs>
            <a:gs pos="56000">
              <a:schemeClr val="accent2">
                <a:lumMod val="95000"/>
                <a:lumOff val="5000"/>
              </a:schemeClr>
            </a:gs>
            <a:gs pos="82000">
              <a:srgbClr val="990000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কাজী নজরুল ইসলা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209800"/>
            <a:ext cx="2724150" cy="37433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900" y="748010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FF00"/>
                </a:solidFill>
                <a:latin typeface="NikoshBAN"/>
              </a:rPr>
              <a:t>ভোর</a:t>
            </a:r>
            <a:r>
              <a:rPr lang="en-US" sz="4400" b="1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NikoshBAN"/>
              </a:rPr>
              <a:t>হলো</a:t>
            </a:r>
            <a:r>
              <a:rPr lang="en-US" sz="4400" b="1" dirty="0" smtClean="0">
                <a:solidFill>
                  <a:srgbClr val="FFFF00"/>
                </a:solidFill>
                <a:latin typeface="NikoshB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NikoshBAN"/>
              </a:rPr>
              <a:t>কবিতাটি</a:t>
            </a:r>
            <a:r>
              <a:rPr lang="en-US" sz="4400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NikoshBAN"/>
              </a:rPr>
              <a:t>কে</a:t>
            </a:r>
            <a:r>
              <a:rPr lang="en-US" sz="4400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NikoshBAN"/>
              </a:rPr>
              <a:t>লিখেছেন</a:t>
            </a:r>
            <a:r>
              <a:rPr lang="en-US" sz="4400" dirty="0" smtClean="0">
                <a:solidFill>
                  <a:schemeClr val="bg1"/>
                </a:solidFill>
                <a:latin typeface="NikoshB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NikoshBAN"/>
              </a:rPr>
              <a:t>জানো</a:t>
            </a:r>
            <a:r>
              <a:rPr lang="en-US" sz="4400" dirty="0" smtClean="0">
                <a:solidFill>
                  <a:schemeClr val="bg1"/>
                </a:solidFill>
                <a:latin typeface="NikoshBAN"/>
              </a:rPr>
              <a:t>?</a:t>
            </a:r>
            <a:endParaRPr lang="en-US" sz="4400" dirty="0">
              <a:solidFill>
                <a:schemeClr val="bg1"/>
              </a:solidFill>
              <a:latin typeface="NikoshB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2419469"/>
            <a:ext cx="346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কাজী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নজরুল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ইসলাম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3275469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ইনি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অনেক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বড়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একজন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কবি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।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আমাদের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ছোটদের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জন্য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ইনি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অনেক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মজার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মজার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অনেক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ছড়া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,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গল্প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ও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কবিতা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লিখেছেন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।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কাজী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নজরুল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ইসলাম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আমাদের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জাতীয়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কবি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/>
              </a:rPr>
              <a:t>।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/>
            </a:endParaRPr>
          </a:p>
        </p:txBody>
      </p:sp>
    </p:spTree>
    <p:extLst>
      <p:ext uri="{BB962C8B-B14F-4D97-AF65-F5344CB8AC3E}">
        <p14:creationId xmlns:p14="http://schemas.microsoft.com/office/powerpoint/2010/main" val="1695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 build="p" advAuto="100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7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8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9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2111</TotalTime>
  <Words>408</Words>
  <Application>Microsoft Office PowerPoint</Application>
  <PresentationFormat>On-screen Show (4:3)</PresentationFormat>
  <Paragraphs>89</Paragraphs>
  <Slides>18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Gill Sans MT</vt:lpstr>
      <vt:lpstr>Impact</vt:lpstr>
      <vt:lpstr>NikoshBAN</vt:lpstr>
      <vt:lpstr>Rockwell</vt:lpstr>
      <vt:lpstr>Vrinda</vt:lpstr>
      <vt:lpstr>Wingdings</vt:lpstr>
      <vt:lpstr>Wingdings 3</vt:lpstr>
      <vt:lpstr>Wisp</vt:lpstr>
      <vt:lpstr>Badge</vt:lpstr>
      <vt:lpstr>Mesh</vt:lpstr>
      <vt:lpstr>Office Theme</vt:lpstr>
      <vt:lpstr>1_Office Theme</vt:lpstr>
      <vt:lpstr>Atlas</vt:lpstr>
      <vt:lpstr>Slice</vt:lpstr>
      <vt:lpstr>Ion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Mahmudul Hasan</cp:lastModifiedBy>
  <cp:revision>970</cp:revision>
  <dcterms:created xsi:type="dcterms:W3CDTF">2006-08-16T00:00:00Z</dcterms:created>
  <dcterms:modified xsi:type="dcterms:W3CDTF">2017-10-11T16:51:37Z</dcterms:modified>
</cp:coreProperties>
</file>